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73" r:id="rId7"/>
    <p:sldId id="261" r:id="rId8"/>
    <p:sldId id="274" r:id="rId9"/>
    <p:sldId id="262" r:id="rId10"/>
    <p:sldId id="263" r:id="rId11"/>
    <p:sldId id="264" r:id="rId12"/>
    <p:sldId id="275" r:id="rId13"/>
    <p:sldId id="276" r:id="rId14"/>
    <p:sldId id="267" r:id="rId15"/>
    <p:sldId id="277" r:id="rId16"/>
    <p:sldId id="278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18FB1D-6C1A-4301-A46D-2A66E694D99B}" v="62" dt="2022-09-20T07:12:21.806"/>
    <p1510:client id="{47EC5218-D1E8-414F-818D-A6C4CBAFBB75}" v="181" dt="2022-09-20T03:46:57.668"/>
    <p1510:client id="{5FC14E3F-B23F-4CD3-8FED-54A26E7859A4}" v="1825" dt="2022-09-20T03:06:41.383"/>
    <p1510:client id="{A44F1AEC-1900-4389-A5A3-BFE48FCAA099}" v="30" dt="2022-09-21T05:23:07.073"/>
    <p1510:client id="{B896AC2C-A60D-431D-BFF3-C34C5077378B}" v="258" dt="2022-09-20T06:34:20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95D3B7ED-61F7-0542-AE7B-9795C4EFD07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9C5789CE-836E-B042-843F-5605E41F5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31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9C5789CE-836E-B042-843F-5605E41F50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83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956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826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354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590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216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08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74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27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987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225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08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673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2E666-C690-BFB9-5368-5628F6C977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numCol="1">
            <a:normAutofit/>
          </a:bodyPr>
          <a:lstStyle/>
          <a:p>
            <a:r>
              <a:rPr lang="ko-KR" altLang="en-US" sz="5200">
                <a:solidFill>
                  <a:srgbClr val="FFFFFF"/>
                </a:solidFill>
              </a:rPr>
              <a:t>앙케이트 시스템 </a:t>
            </a:r>
            <a:r>
              <a:rPr lang="af-ZA" sz="5200">
                <a:solidFill>
                  <a:srgbClr val="FFFFFF"/>
                </a:solidFill>
              </a:rPr>
              <a:t>v1.0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numCol="1" rtlCol="0">
            <a:normAutofit/>
          </a:bodyPr>
          <a:lstStyle/>
          <a:p>
            <a:r>
              <a:rPr lang="ko-KR" altLang="en-US" sz="2200">
                <a:solidFill>
                  <a:srgbClr val="FFFFFF"/>
                </a:solidFill>
              </a:rPr>
              <a:t>블록체인 기반 핀테크 및 보안 플랫폼 개발</a:t>
            </a:r>
            <a:r>
              <a:rPr lang="en-US" altLang="ko-KR" sz="2200">
                <a:solidFill>
                  <a:srgbClr val="FFFFFF"/>
                </a:solidFill>
              </a:rPr>
              <a:t>(</a:t>
            </a:r>
            <a:r>
              <a:rPr lang="ko-KR" altLang="en-US" sz="2200">
                <a:solidFill>
                  <a:srgbClr val="FFFFFF"/>
                </a:solidFill>
              </a:rPr>
              <a:t>자바</a:t>
            </a:r>
            <a:r>
              <a:rPr lang="en-US" altLang="ko-KR" sz="2200">
                <a:solidFill>
                  <a:srgbClr val="FFFFFF"/>
                </a:solidFill>
              </a:rPr>
              <a:t>/</a:t>
            </a:r>
            <a:r>
              <a:rPr lang="ko-KR" altLang="en-US" sz="2200">
                <a:solidFill>
                  <a:srgbClr val="FFFFFF"/>
                </a:solidFill>
              </a:rPr>
              <a:t>리액트</a:t>
            </a:r>
            <a:r>
              <a:rPr lang="en-US" altLang="ko-KR" sz="2200">
                <a:solidFill>
                  <a:srgbClr val="FFFFFF"/>
                </a:solidFill>
              </a:rPr>
              <a:t>) </a:t>
            </a:r>
            <a:r>
              <a:rPr lang="ko-KR" altLang="en-US" sz="2200">
                <a:solidFill>
                  <a:srgbClr val="FFFFFF"/>
                </a:solidFill>
              </a:rPr>
              <a:t>과정</a:t>
            </a:r>
            <a:r>
              <a:rPr lang="ko-KR" altLang="en-US" sz="2200">
                <a:solidFill>
                  <a:srgbClr val="FFFFFF"/>
                </a:solidFill>
                <a:ea typeface="맑은 고딕"/>
              </a:rPr>
              <a:t> 개별 프로젝트</a:t>
            </a:r>
            <a:endParaRPr lang="ko-KR" altLang="en-US" sz="2200">
              <a:solidFill>
                <a:srgbClr val="FFFFFF"/>
              </a:solidFill>
              <a:ea typeface="맑은 고딕"/>
              <a:cs typeface="Calibri"/>
            </a:endParaRPr>
          </a:p>
          <a:p>
            <a:endParaRPr lang="ko-KR" altLang="en-US" sz="2200">
              <a:solidFill>
                <a:srgbClr val="FFFFFF"/>
              </a:solidFill>
            </a:endParaRPr>
          </a:p>
          <a:p>
            <a:r>
              <a:rPr lang="ko-KR" altLang="en-US" sz="2200">
                <a:solidFill>
                  <a:srgbClr val="FFFFFF"/>
                </a:solidFill>
              </a:rPr>
              <a:t>정우진</a:t>
            </a:r>
            <a:endParaRPr lang="ko-KR" altLang="en-US" sz="22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4745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7D2A99-44DE-36DB-BF20-FE0BAE40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4400" kern="1200" dirty="0">
                <a:latin typeface="+mj-lt"/>
                <a:ea typeface="맑은 고딕"/>
                <a:cs typeface="+mj-cs"/>
              </a:rPr>
              <a:t>회원 목록</a:t>
            </a:r>
            <a:endParaRPr lang="en-US" altLang="ko-KR" sz="4400" kern="1200" dirty="0">
              <a:latin typeface="+mj-lt"/>
              <a:ea typeface="맑은 고딕"/>
              <a:cs typeface="+mj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CE5E24-2CD1-7D3C-9BA2-CDF61C913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200" dirty="0">
                <a:ea typeface="맑은 고딕"/>
              </a:rPr>
              <a:t>회원 목록의  페이지별 표시를 </a:t>
            </a:r>
            <a:r>
              <a:rPr lang="ko-KR" altLang="en-US" sz="1200" dirty="0" err="1">
                <a:ea typeface="맑은 고딕"/>
              </a:rPr>
              <a:t>구현하여기본적인</a:t>
            </a:r>
            <a:r>
              <a:rPr lang="ko-KR" altLang="en-US" sz="1200" dirty="0">
                <a:ea typeface="맑은 고딕"/>
              </a:rPr>
              <a:t> 페이지 이동이 가능합니다</a:t>
            </a:r>
            <a:r>
              <a:rPr lang="en-US" altLang="ko-KR" sz="1200" dirty="0">
                <a:ea typeface="맑은 고딕"/>
              </a:rPr>
              <a:t>.</a:t>
            </a:r>
            <a:endParaRPr lang="ko-KR" altLang="en-US" dirty="0">
              <a:ea typeface="맑은 고딕"/>
              <a:cs typeface="Calibri" panose="020F0502020204030204"/>
            </a:endParaRPr>
          </a:p>
          <a:p>
            <a:endParaRPr lang="en-US" altLang="ko-KR" sz="1200">
              <a:cs typeface="Calibri" panose="020F0502020204030204"/>
            </a:endParaRPr>
          </a:p>
          <a:p>
            <a:r>
              <a:rPr lang="ko-KR" altLang="en-US" sz="1200" dirty="0" err="1">
                <a:ea typeface="맑은 고딕"/>
              </a:rPr>
              <a:t>빨리가기</a:t>
            </a:r>
            <a:r>
              <a:rPr lang="ko-KR" altLang="en-US" sz="1200" dirty="0">
                <a:ea typeface="맑은 고딕"/>
              </a:rPr>
              <a:t>(시스템관리자, </a:t>
            </a:r>
            <a:r>
              <a:rPr lang="ko-KR" altLang="en-US" sz="1200" dirty="0" err="1">
                <a:ea typeface="맑은 고딕"/>
              </a:rPr>
              <a:t>앙케이이트</a:t>
            </a:r>
            <a:r>
              <a:rPr lang="en-US" altLang="ko-KR" sz="1200" dirty="0">
                <a:ea typeface="맑은 고딕"/>
              </a:rPr>
              <a:t> </a:t>
            </a:r>
            <a:r>
              <a:rPr lang="ko-KR" altLang="en-US" sz="1200" dirty="0">
                <a:ea typeface="맑은 고딕"/>
              </a:rPr>
              <a:t>관리자)와와 아이디</a:t>
            </a:r>
            <a:r>
              <a:rPr lang="en-US" altLang="ko-KR" sz="1200" dirty="0">
                <a:ea typeface="맑은 고딕"/>
              </a:rPr>
              <a:t>/</a:t>
            </a:r>
            <a:r>
              <a:rPr lang="ko-KR" altLang="en-US" sz="1200" dirty="0">
                <a:ea typeface="맑은 고딕"/>
              </a:rPr>
              <a:t>이름</a:t>
            </a:r>
            <a:r>
              <a:rPr lang="en-US" altLang="ko-KR" sz="1200" dirty="0">
                <a:ea typeface="맑은 고딕"/>
              </a:rPr>
              <a:t>/</a:t>
            </a:r>
            <a:r>
              <a:rPr lang="ko-KR" altLang="en-US" sz="1200" dirty="0">
                <a:ea typeface="맑은 고딕"/>
              </a:rPr>
              <a:t>그룹명으로 임의검색이 가능합니다</a:t>
            </a:r>
            <a:r>
              <a:rPr lang="en-US" altLang="ko-KR" sz="1200" dirty="0">
                <a:ea typeface="맑은 고딕"/>
              </a:rPr>
              <a:t>.</a:t>
            </a:r>
            <a:endParaRPr lang="en-US" altLang="ko-KR" sz="1200" dirty="0">
              <a:ea typeface="맑은 고딕"/>
              <a:cs typeface="Calibri" panose="020F0502020204030204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altLang="ko-KR" sz="1200"/>
          </a:p>
          <a:p>
            <a:r>
              <a:rPr lang="en-US" altLang="ko-KR" sz="1200" dirty="0"/>
              <a:t>※</a:t>
            </a:r>
            <a:r>
              <a:rPr lang="ko-KR" altLang="en-US" sz="1200" dirty="0"/>
              <a:t>시스템 관리자 권한 필요</a:t>
            </a:r>
            <a:endParaRPr lang="en-US" altLang="ko-KR" sz="1200" dirty="0">
              <a:cs typeface="Calibri" panose="020F0502020204030204"/>
            </a:endParaRPr>
          </a:p>
        </p:txBody>
      </p:sp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F9A544D6-637F-3F6D-8D78-388541E82EE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711" b="4711"/>
          <a:stretch/>
        </p:blipFill>
        <p:spPr>
          <a:xfrm>
            <a:off x="6800986" y="1567196"/>
            <a:ext cx="4747547" cy="375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68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16BF4F81-CE79-4A24-860D-9959FF716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9278" y="484632"/>
            <a:ext cx="4189913" cy="5852642"/>
          </a:xfrm>
          <a:prstGeom prst="rect">
            <a:avLst/>
          </a:prstGeom>
          <a:solidFill>
            <a:schemeClr val="bg2"/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A30941-1B12-19BA-8783-ACE9C91C9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90" y="681037"/>
            <a:ext cx="3738779" cy="17888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4000" dirty="0">
                <a:ea typeface="맑은 고딕"/>
              </a:rPr>
              <a:t>앙케이트 그룹 등록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88C659-3D6F-4940-A1D2-5E7BB1AF3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0390" y="2630161"/>
            <a:ext cx="3738780" cy="35468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400" dirty="0" err="1">
                <a:ea typeface="맑은 고딕"/>
              </a:rPr>
              <a:t>앙케이트를</a:t>
            </a:r>
            <a:r>
              <a:rPr lang="en-US" altLang="ko-KR" sz="1400" dirty="0">
                <a:ea typeface="맑은 고딕"/>
              </a:rPr>
              <a:t> </a:t>
            </a:r>
            <a:r>
              <a:rPr lang="ko-KR" altLang="en-US" sz="1400" dirty="0">
                <a:ea typeface="맑은 고딕"/>
              </a:rPr>
              <a:t>관리할 그룹을 등록합니다</a:t>
            </a:r>
            <a:r>
              <a:rPr lang="en-US" altLang="ko-KR" sz="1400" dirty="0">
                <a:ea typeface="맑은 고딕"/>
              </a:rPr>
              <a:t>.</a:t>
            </a:r>
            <a:endParaRPr lang="ko-KR" altLang="en-US" dirty="0">
              <a:ea typeface="맑은 고딕"/>
            </a:endParaRPr>
          </a:p>
          <a:p>
            <a:endParaRPr lang="en-US" altLang="ko-KR" sz="1400">
              <a:cs typeface="Calibri" panose="020F0502020204030204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ko-KR" altLang="en-US" sz="1400" dirty="0"/>
              <a:t>앙케이트 수</a:t>
            </a:r>
            <a:r>
              <a:rPr lang="en-US" altLang="ko-KR" sz="1400" dirty="0"/>
              <a:t>: </a:t>
            </a:r>
            <a:r>
              <a:rPr lang="ko-KR" altLang="en-US" sz="1400" dirty="0"/>
              <a:t>앙케이트 작성 제한</a:t>
            </a:r>
            <a:r>
              <a:rPr lang="en-US" altLang="ko-KR" sz="1400" dirty="0"/>
              <a:t>(</a:t>
            </a:r>
            <a:r>
              <a:rPr lang="ko-KR" altLang="en-US" sz="1400" dirty="0"/>
              <a:t>필수</a:t>
            </a:r>
            <a:r>
              <a:rPr lang="en-US" altLang="ko-KR" sz="1400" dirty="0"/>
              <a:t>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맑은 고딕"/>
              </a:rPr>
              <a:t>유효기간:  앙케이트 그룹을 사용할 수 있는 기간을 설정할 수 있으며 미설정은 무기한으로 판정</a:t>
            </a:r>
            <a:endParaRPr lang="ko-KR" altLang="en-US" sz="1400" dirty="0">
              <a:ea typeface="맑은 고딕"/>
              <a:cs typeface="Calibri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ko-KR" altLang="en-US" sz="1400" dirty="0"/>
              <a:t>앙케이트 관리자</a:t>
            </a:r>
            <a:r>
              <a:rPr lang="en-US" altLang="ko-KR" sz="1400" dirty="0"/>
              <a:t>: </a:t>
            </a:r>
            <a:r>
              <a:rPr lang="ko-KR" altLang="en-US" sz="1400" dirty="0"/>
              <a:t>앙케이트 관리자로 분류된 회원만 지정가능</a:t>
            </a:r>
          </a:p>
          <a:p>
            <a:endParaRPr lang="ko-KR" altLang="en-US" sz="1400" dirty="0">
              <a:ea typeface="맑은 고딕"/>
            </a:endParaRPr>
          </a:p>
          <a:p>
            <a:r>
              <a:rPr lang="en-US" altLang="ko-KR" sz="1400" dirty="0"/>
              <a:t>※</a:t>
            </a:r>
            <a:r>
              <a:rPr lang="ko-KR" altLang="en-US" sz="1400" dirty="0"/>
              <a:t>시스템 관리자 권한 필요</a:t>
            </a:r>
            <a:endParaRPr lang="ko-KR" altLang="en-US" sz="1400" dirty="0">
              <a:cs typeface="Calibri" panose="020F0502020204030204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D9C98748-3D96-9AE7-FC29-9F16D385CC1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5164684" y="484633"/>
            <a:ext cx="6545208" cy="501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10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16BF4F81-CE79-4A24-860D-9959FF716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9278" y="484632"/>
            <a:ext cx="4189913" cy="5852642"/>
          </a:xfrm>
          <a:prstGeom prst="rect">
            <a:avLst/>
          </a:prstGeom>
          <a:solidFill>
            <a:schemeClr val="bg2"/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A30941-1B12-19BA-8783-ACE9C91C9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90" y="681037"/>
            <a:ext cx="3738779" cy="17888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sz="4000" dirty="0">
                <a:ea typeface="+mj-lt"/>
                <a:cs typeface="+mj-lt"/>
              </a:rPr>
              <a:t>앙케이트 그룹 목록</a:t>
            </a:r>
            <a:r>
              <a:rPr lang="ko-KR" altLang="en-US" sz="4000" dirty="0">
                <a:ea typeface="+mj-lt"/>
                <a:cs typeface="+mj-lt"/>
              </a:rPr>
              <a:t> </a:t>
            </a:r>
            <a:endParaRPr 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88C659-3D6F-4940-A1D2-5E7BB1AF3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0390" y="2630161"/>
            <a:ext cx="3738780" cy="35468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sz="1400" dirty="0">
                <a:ea typeface="+mn-lt"/>
                <a:cs typeface="+mn-lt"/>
              </a:rPr>
              <a:t>앙케이트 그룹 전체를 표시합니다.</a:t>
            </a:r>
            <a:r>
              <a:rPr lang="ko-KR" altLang="en-US" sz="1400" dirty="0">
                <a:ea typeface="+mn-lt"/>
                <a:cs typeface="+mn-lt"/>
              </a:rPr>
              <a:t> </a:t>
            </a:r>
            <a:endParaRPr lang="ko-KR"/>
          </a:p>
          <a:p>
            <a:endParaRPr lang="ko-KR"/>
          </a:p>
          <a:p>
            <a:r>
              <a:rPr lang="ko-KR" sz="1400" dirty="0">
                <a:ea typeface="+mn-lt"/>
                <a:cs typeface="+mn-lt"/>
              </a:rPr>
              <a:t>#시스템관리자로 로그인</a:t>
            </a:r>
            <a:r>
              <a:rPr lang="ko-KR" altLang="en-US" sz="1400" dirty="0">
                <a:ea typeface="+mn-lt"/>
                <a:cs typeface="+mn-lt"/>
              </a:rPr>
              <a:t> </a:t>
            </a:r>
            <a:endParaRPr lang="ko-KR"/>
          </a:p>
          <a:p>
            <a:r>
              <a:rPr lang="ko-KR" sz="1400" dirty="0">
                <a:ea typeface="+mn-lt"/>
                <a:cs typeface="+mn-lt"/>
              </a:rPr>
              <a:t>앙케이트 그룹의 생성/편집은 가능하나 앙케이트 생성은 권한이 없기에 불가능합니다.</a:t>
            </a:r>
            <a:endParaRPr lang="en-US" altLang="ko-KR" sz="1400" dirty="0">
              <a:ea typeface="맑은 고딕"/>
              <a:cs typeface="Calibri" panose="020F0502020204030204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D9C98748-3D96-9AE7-FC29-9F16D385CC1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5170507" y="474329"/>
            <a:ext cx="6545208" cy="590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88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16BF4F81-CE79-4A24-860D-9959FF716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9278" y="484632"/>
            <a:ext cx="4189913" cy="5852642"/>
          </a:xfrm>
          <a:prstGeom prst="rect">
            <a:avLst/>
          </a:prstGeom>
          <a:solidFill>
            <a:schemeClr val="bg2"/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A30941-1B12-19BA-8783-ACE9C91C9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90" y="681037"/>
            <a:ext cx="3738779" cy="17888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sz="4000" dirty="0">
                <a:ea typeface="+mj-lt"/>
                <a:cs typeface="+mj-lt"/>
              </a:rPr>
              <a:t>앙케이트 그룹 목록</a:t>
            </a:r>
            <a:r>
              <a:rPr lang="ko-KR" altLang="en-US" sz="4000" dirty="0">
                <a:ea typeface="+mj-lt"/>
                <a:cs typeface="+mj-lt"/>
              </a:rPr>
              <a:t> </a:t>
            </a:r>
            <a:endParaRPr 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88C659-3D6F-4940-A1D2-5E7BB1AF3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0390" y="2630161"/>
            <a:ext cx="3738780" cy="35468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sz="1400" dirty="0">
                <a:ea typeface="+mn-lt"/>
                <a:cs typeface="+mn-lt"/>
              </a:rPr>
              <a:t>앙케이트 그룹 전체를 표시합니다.</a:t>
            </a:r>
            <a:r>
              <a:rPr lang="ko-KR" altLang="en-US" sz="1400" dirty="0">
                <a:ea typeface="+mn-lt"/>
                <a:cs typeface="+mn-lt"/>
              </a:rPr>
              <a:t> </a:t>
            </a:r>
            <a:endParaRPr lang="ko-KR"/>
          </a:p>
          <a:p>
            <a:endParaRPr lang="ko-KR"/>
          </a:p>
          <a:p>
            <a:r>
              <a:rPr lang="ko-KR" sz="1400" dirty="0">
                <a:ea typeface="+mn-lt"/>
                <a:cs typeface="+mn-lt"/>
              </a:rPr>
              <a:t>#시스템관리자로 로그인</a:t>
            </a:r>
            <a:r>
              <a:rPr lang="ko-KR" altLang="en-US" sz="1400" dirty="0">
                <a:ea typeface="+mn-lt"/>
                <a:cs typeface="+mn-lt"/>
              </a:rPr>
              <a:t> </a:t>
            </a:r>
            <a:endParaRPr lang="ko-KR"/>
          </a:p>
          <a:p>
            <a:r>
              <a:rPr lang="ko-KR" sz="1400" dirty="0">
                <a:ea typeface="+mn-lt"/>
                <a:cs typeface="+mn-lt"/>
              </a:rPr>
              <a:t>앙케이트 그룹의 생성/편집은 가능하나 앙케이트 생성은 권한이 없기에 불가능합니다.</a:t>
            </a:r>
            <a:endParaRPr lang="en-US" altLang="ko-KR" sz="1400" dirty="0">
              <a:ea typeface="맑은 고딕"/>
              <a:cs typeface="Calibri" panose="020F0502020204030204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D9C98748-3D96-9AE7-FC29-9F16D385CC1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5170371" y="484633"/>
            <a:ext cx="6545208" cy="501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0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F020337-7904-5102-D38A-069671F2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>
                <a:ea typeface="맑은 고딕"/>
              </a:rPr>
              <a:t>앙케이트</a:t>
            </a:r>
            <a:r>
              <a:rPr lang="ko-KR" altLang="en-US" sz="2800" kern="1200" dirty="0">
                <a:latin typeface="+mj-lt"/>
                <a:ea typeface="맑은 고딕"/>
                <a:cs typeface="+mj-cs"/>
              </a:rPr>
              <a:t> 등록</a:t>
            </a:r>
            <a:endParaRPr lang="en-US" altLang="ko-KR" sz="2800" kern="1200" dirty="0">
              <a:latin typeface="+mj-lt"/>
              <a:ea typeface="맑은 고딕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8EFE39-1764-AD6A-ECCC-1EACF58E2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 err="1">
                <a:ea typeface="맑은 고딕"/>
              </a:rPr>
              <a:t>앙케이트를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등록합니다</a:t>
            </a:r>
            <a:r>
              <a:rPr lang="en-US" altLang="ko-KR" dirty="0">
                <a:ea typeface="맑은 고딕"/>
              </a:rPr>
              <a:t>.</a:t>
            </a:r>
            <a:endParaRPr lang="ko-KR" altLang="en-US" dirty="0">
              <a:ea typeface="맑은 고딕"/>
            </a:endParaRPr>
          </a:p>
          <a:p>
            <a:endParaRPr lang="en-US" altLang="ko-KR">
              <a:cs typeface="Calibri" panose="020F0502020204030204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공개기간</a:t>
            </a:r>
            <a:r>
              <a:rPr lang="en-US" altLang="ko-KR" dirty="0">
                <a:ea typeface="맑은 고딕"/>
              </a:rPr>
              <a:t>: </a:t>
            </a:r>
            <a:r>
              <a:rPr lang="ko-KR" altLang="en-US" dirty="0">
                <a:ea typeface="맑은 고딕"/>
              </a:rPr>
              <a:t>미설정시 무기한 공개</a:t>
            </a:r>
            <a:endParaRPr lang="ko-KR" altLang="en-US" dirty="0">
              <a:ea typeface="맑은 고딕"/>
              <a:cs typeface="Calibri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상태</a:t>
            </a:r>
            <a:r>
              <a:rPr lang="en-US" altLang="ko-KR" dirty="0">
                <a:ea typeface="맑은 고딕"/>
              </a:rPr>
              <a:t>: </a:t>
            </a:r>
            <a:r>
              <a:rPr lang="ko-KR" altLang="en-US" dirty="0">
                <a:ea typeface="맑은 고딕"/>
              </a:rPr>
              <a:t>준비중</a:t>
            </a:r>
            <a:r>
              <a:rPr lang="en-US" altLang="ko-KR" dirty="0">
                <a:ea typeface="맑은 고딕"/>
              </a:rPr>
              <a:t>/</a:t>
            </a:r>
            <a:r>
              <a:rPr lang="ko-KR" altLang="en-US" dirty="0">
                <a:ea typeface="맑은 고딕"/>
              </a:rPr>
              <a:t>공개</a:t>
            </a:r>
            <a:r>
              <a:rPr lang="en-US" altLang="ko-KR" dirty="0">
                <a:ea typeface="맑은 고딕"/>
              </a:rPr>
              <a:t>/</a:t>
            </a:r>
            <a:r>
              <a:rPr lang="ko-KR" altLang="en-US" dirty="0">
                <a:ea typeface="맑은 고딕"/>
              </a:rPr>
              <a:t>종료</a:t>
            </a:r>
            <a:endParaRPr lang="ko-KR" altLang="en-US" dirty="0">
              <a:ea typeface="맑은 고딕"/>
              <a:cs typeface="Calibri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설문지</a:t>
            </a:r>
            <a:r>
              <a:rPr lang="en-US" altLang="ko-KR" dirty="0">
                <a:ea typeface="맑은 고딕"/>
              </a:rPr>
              <a:t>: </a:t>
            </a:r>
            <a:r>
              <a:rPr lang="ko-KR" altLang="en-US" dirty="0">
                <a:ea typeface="맑은 고딕"/>
              </a:rPr>
              <a:t>설문내용과 선택지</a:t>
            </a:r>
            <a:r>
              <a:rPr lang="en-US" altLang="ko-KR" dirty="0">
                <a:ea typeface="맑은 고딕"/>
              </a:rPr>
              <a:t>4</a:t>
            </a:r>
            <a:r>
              <a:rPr lang="ko-KR" altLang="en-US" dirty="0">
                <a:ea typeface="맑은 고딕"/>
              </a:rPr>
              <a:t>개 지정</a:t>
            </a:r>
            <a:endParaRPr lang="ko-KR" altLang="en-US" dirty="0">
              <a:ea typeface="맑은 고딕"/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altLang="ko-KR"/>
          </a:p>
          <a:p>
            <a:r>
              <a:rPr lang="ko-KR" altLang="en-US" dirty="0">
                <a:ea typeface="맑은 고딕"/>
              </a:rPr>
              <a:t>설문은 자유롭게 추가</a:t>
            </a:r>
            <a:r>
              <a:rPr lang="en-US" altLang="ko-KR" dirty="0">
                <a:ea typeface="맑은 고딕"/>
              </a:rPr>
              <a:t>/</a:t>
            </a:r>
            <a:r>
              <a:rPr lang="ko-KR" altLang="en-US" dirty="0">
                <a:ea typeface="맑은 고딕"/>
              </a:rPr>
              <a:t>삭제 가능합니다</a:t>
            </a:r>
            <a:r>
              <a:rPr lang="en-US" altLang="ko-KR" dirty="0">
                <a:ea typeface="맑은 고딕"/>
              </a:rPr>
              <a:t>.</a:t>
            </a:r>
            <a:endParaRPr lang="en-US" altLang="ko-KR" dirty="0">
              <a:ea typeface="맑은 고딕"/>
              <a:cs typeface="Calibri" panose="020F0502020204030204"/>
            </a:endParaRPr>
          </a:p>
          <a:p>
            <a:r>
              <a:rPr lang="en-US" altLang="ko-KR" dirty="0">
                <a:ea typeface="맑은 고딕"/>
              </a:rPr>
              <a:t>(</a:t>
            </a:r>
            <a:r>
              <a:rPr lang="ko-KR" altLang="en-US" dirty="0">
                <a:ea typeface="맑은 고딕"/>
              </a:rPr>
              <a:t>최소 </a:t>
            </a:r>
            <a:r>
              <a:rPr lang="en-US" altLang="ko-KR" dirty="0">
                <a:ea typeface="맑은 고딕"/>
              </a:rPr>
              <a:t>1</a:t>
            </a:r>
            <a:r>
              <a:rPr lang="ko-KR" altLang="en-US" dirty="0">
                <a:ea typeface="맑은 고딕"/>
              </a:rPr>
              <a:t>항목은 있어야 합니다</a:t>
            </a:r>
            <a:r>
              <a:rPr lang="en-US" altLang="ko-KR" dirty="0">
                <a:ea typeface="맑은 고딕"/>
              </a:rPr>
              <a:t>.)</a:t>
            </a:r>
            <a:endParaRPr lang="en-US" altLang="ko-KR" dirty="0">
              <a:ea typeface="맑은 고딕"/>
              <a:cs typeface="Calibri" panose="020F0502020204030204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6B55C83-15FC-01D0-153F-EE06B832037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506" r="1506"/>
          <a:stretch/>
        </p:blipFill>
        <p:spPr>
          <a:xfrm>
            <a:off x="5017631" y="841248"/>
            <a:ext cx="6689114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0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F020337-7904-5102-D38A-069671F2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>
                <a:ea typeface="맑은 고딕"/>
              </a:rPr>
              <a:t>앙케이트</a:t>
            </a:r>
            <a:r>
              <a:rPr lang="ko-KR" altLang="en-US" sz="2800" kern="1200" dirty="0">
                <a:latin typeface="+mj-lt"/>
                <a:ea typeface="맑은 고딕"/>
                <a:cs typeface="+mj-cs"/>
              </a:rPr>
              <a:t> </a:t>
            </a:r>
            <a:r>
              <a:rPr lang="ko-KR" altLang="en-US" sz="2800" dirty="0">
                <a:ea typeface="맑은 고딕"/>
              </a:rPr>
              <a:t>목록</a:t>
            </a:r>
            <a:endParaRPr lang="en-US" altLang="ko-KR" sz="2800" kern="1200" dirty="0">
              <a:latin typeface="+mj-lt"/>
              <a:ea typeface="맑은 고딕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8EFE39-1764-AD6A-ECCC-1EACF58E2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dirty="0">
                <a:ea typeface="+mn-lt"/>
                <a:cs typeface="+mn-lt"/>
              </a:rPr>
              <a:t>선택한 앙케이트 그룹의 앙케이트 목록을 표시합니다.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6B55C83-15FC-01D0-153F-EE06B832037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453" r="1453"/>
          <a:stretch/>
        </p:blipFill>
        <p:spPr>
          <a:xfrm>
            <a:off x="5017631" y="841248"/>
            <a:ext cx="6689114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2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F020337-7904-5102-D38A-069671F2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>
                <a:ea typeface="맑은 고딕"/>
              </a:rPr>
              <a:t>앙케이트</a:t>
            </a:r>
            <a:r>
              <a:rPr lang="ko-KR" altLang="en-US" sz="2800" kern="1200" dirty="0">
                <a:latin typeface="+mj-lt"/>
                <a:ea typeface="맑은 고딕"/>
                <a:cs typeface="+mj-cs"/>
              </a:rPr>
              <a:t> </a:t>
            </a:r>
            <a:r>
              <a:rPr lang="ko-KR" altLang="en-US" sz="2800" dirty="0">
                <a:ea typeface="맑은 고딕"/>
              </a:rPr>
              <a:t>목록</a:t>
            </a:r>
            <a:endParaRPr lang="en-US" altLang="ko-KR" sz="2800" kern="1200" dirty="0">
              <a:latin typeface="+mj-lt"/>
              <a:ea typeface="맑은 고딕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8EFE39-1764-AD6A-ECCC-1EACF58E2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>
                <a:ea typeface="+mn-lt"/>
                <a:cs typeface="+mn-lt"/>
              </a:rPr>
              <a:t>[</a:t>
            </a:r>
            <a:r>
              <a:rPr lang="ko-KR" altLang="en-US" dirty="0">
                <a:ea typeface="+mn-lt"/>
                <a:cs typeface="+mn-lt"/>
              </a:rPr>
              <a:t>집계</a:t>
            </a:r>
            <a:r>
              <a:rPr lang="en-US" altLang="ko-KR" dirty="0">
                <a:ea typeface="+mn-lt"/>
                <a:cs typeface="+mn-lt"/>
              </a:rPr>
              <a:t>]</a:t>
            </a:r>
            <a:r>
              <a:rPr lang="ko-KR" altLang="en-US" dirty="0">
                <a:ea typeface="+mn-lt"/>
                <a:cs typeface="+mn-lt"/>
              </a:rPr>
              <a:t>버튼으로 각 </a:t>
            </a:r>
            <a:r>
              <a:rPr lang="ko-KR" altLang="en-US" dirty="0" err="1">
                <a:ea typeface="+mn-lt"/>
                <a:cs typeface="+mn-lt"/>
              </a:rPr>
              <a:t>앙케이트의</a:t>
            </a:r>
            <a:r>
              <a:rPr lang="ko-KR" altLang="en-US" dirty="0">
                <a:ea typeface="+mn-lt"/>
                <a:cs typeface="+mn-lt"/>
              </a:rPr>
              <a:t> 투고 현황을 확인할 수 있습니다</a:t>
            </a:r>
            <a:r>
              <a:rPr lang="ko-KR" dirty="0">
                <a:ea typeface="+mn-lt"/>
                <a:cs typeface="+mn-lt"/>
              </a:rPr>
              <a:t>.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B6B55C83-15FC-01D0-153F-EE06B832037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453" r="1453"/>
          <a:stretch/>
        </p:blipFill>
        <p:spPr>
          <a:xfrm>
            <a:off x="5017631" y="841248"/>
            <a:ext cx="6689114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34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835488D-9413-A6BF-C283-F851FFCF0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924" y="991261"/>
            <a:ext cx="5754696" cy="1837349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>
                <a:solidFill>
                  <a:schemeClr val="tx2"/>
                </a:solidFill>
                <a:ea typeface="맑은 고딕"/>
                <a:cs typeface="Calibri Light"/>
              </a:rPr>
              <a:t>향후 기능</a:t>
            </a:r>
            <a:r>
              <a:rPr lang="ko-KR" sz="3600" dirty="0">
                <a:solidFill>
                  <a:schemeClr val="tx2"/>
                </a:solidFill>
                <a:ea typeface="맑은 고딕"/>
                <a:cs typeface="Calibri Light"/>
              </a:rPr>
              <a:t>추가</a:t>
            </a:r>
            <a:endParaRPr lang="ko-KR" altLang="en-US" sz="3600" dirty="0">
              <a:solidFill>
                <a:schemeClr val="tx2"/>
              </a:solidFill>
              <a:ea typeface="맑은 고딕"/>
              <a:cs typeface="Calibri Ligh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5366A-8224-3A08-D109-18A440ED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412" y="2979336"/>
            <a:ext cx="5709721" cy="2430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sz="1600" dirty="0">
                <a:solidFill>
                  <a:schemeClr val="tx2"/>
                </a:solidFill>
                <a:ea typeface="맑은 고딕"/>
                <a:cs typeface="Calibri"/>
              </a:rPr>
              <a:t>#V2.0</a:t>
            </a:r>
          </a:p>
          <a:p>
            <a:r>
              <a:rPr lang="ko-KR" altLang="en-US" sz="1600" dirty="0">
                <a:solidFill>
                  <a:schemeClr val="tx2"/>
                </a:solidFill>
                <a:ea typeface="맑은 고딕"/>
                <a:cs typeface="Calibri"/>
              </a:rPr>
              <a:t>회원 정보에 편집가능한 항목 추가</a:t>
            </a:r>
          </a:p>
          <a:p>
            <a:r>
              <a:rPr lang="ko-KR" altLang="en-US" sz="1600">
                <a:solidFill>
                  <a:schemeClr val="tx2"/>
                </a:solidFill>
                <a:ea typeface="맑은 고딕"/>
                <a:cs typeface="Calibri"/>
              </a:rPr>
              <a:t>회원 정보 Import/Export (CSV)</a:t>
            </a:r>
          </a:p>
          <a:p>
            <a:r>
              <a:rPr lang="ko-KR" altLang="en-US" sz="1600" dirty="0">
                <a:solidFill>
                  <a:schemeClr val="tx2"/>
                </a:solidFill>
                <a:ea typeface="맑은 고딕"/>
                <a:cs typeface="Calibri"/>
              </a:rPr>
              <a:t>앙케이트 대상자 지정: 개별 회원/회원 그룹지정</a:t>
            </a:r>
            <a:endParaRPr lang="ko-KR" sz="1600" dirty="0">
              <a:solidFill>
                <a:schemeClr val="tx2"/>
              </a:solidFill>
            </a:endParaRPr>
          </a:p>
          <a:p>
            <a:r>
              <a:rPr lang="ko-KR" altLang="en-US" sz="1600">
                <a:solidFill>
                  <a:schemeClr val="tx2"/>
                </a:solidFill>
                <a:ea typeface="맑은 고딕"/>
                <a:cs typeface="Calibri"/>
              </a:rPr>
              <a:t>앙케이트 </a:t>
            </a:r>
            <a:r>
              <a:rPr lang="ko-KR" sz="1600">
                <a:solidFill>
                  <a:schemeClr val="tx2"/>
                </a:solidFill>
                <a:ea typeface="맑은 고딕"/>
                <a:cs typeface="Calibri"/>
              </a:rPr>
              <a:t>Import/Export</a:t>
            </a:r>
            <a:r>
              <a:rPr lang="ko-KR" altLang="en-US" sz="1600">
                <a:solidFill>
                  <a:schemeClr val="tx2"/>
                </a:solidFill>
                <a:ea typeface="맑은 고딕"/>
                <a:cs typeface="Calibri"/>
              </a:rPr>
              <a:t> </a:t>
            </a:r>
            <a:r>
              <a:rPr lang="en-US" altLang="ko-KR" sz="1600">
                <a:solidFill>
                  <a:schemeClr val="tx2"/>
                </a:solidFill>
                <a:ea typeface="맑은 고딕"/>
                <a:cs typeface="Calibri"/>
              </a:rPr>
              <a:t>(JSON)</a:t>
            </a:r>
          </a:p>
          <a:p>
            <a:r>
              <a:rPr lang="ko-KR" altLang="en-US" sz="1600">
                <a:solidFill>
                  <a:schemeClr val="tx2"/>
                </a:solidFill>
                <a:ea typeface="맑은 고딕"/>
                <a:cs typeface="Calibri"/>
              </a:rPr>
              <a:t>앙케이트 집계 Export (Excel)</a:t>
            </a:r>
          </a:p>
          <a:p>
            <a:r>
              <a:rPr lang="ko-KR" altLang="en-US" sz="1600">
                <a:solidFill>
                  <a:schemeClr val="tx2"/>
                </a:solidFill>
                <a:ea typeface="맑은 고딕"/>
                <a:cs typeface="Calibri"/>
              </a:rPr>
              <a:t>웹 어플이케이션의 특정 DB 의존성 제거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5667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ko-KR" altLang="en-US" sz="3600" dirty="0">
                <a:ea typeface="맑은 고딕"/>
              </a:rPr>
              <a:t>시스템 개요</a:t>
            </a:r>
            <a:endParaRPr lang="en-US" sz="3600" kern="1200" dirty="0">
              <a:latin typeface="+mj-lt"/>
              <a:cs typeface="Calibri Light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6E576076-BD5F-B4AE-785D-B1D2A0BBD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676" y="2354239"/>
            <a:ext cx="7310648" cy="39480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D5ACE42A-0703-5B90-428A-CF0628CE4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48" y="1932893"/>
            <a:ext cx="1519238" cy="1519238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B4A9C56F-B94E-D3AD-0A04-912FF1062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0" y="3621664"/>
            <a:ext cx="1619500" cy="1619500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EBA83D4B-D067-8CBB-7ECA-DDE275AD0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532" y="3651743"/>
            <a:ext cx="1519238" cy="1519238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87E29CEE-AA98-0ADB-DD71-7491D621C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807" y="3902110"/>
            <a:ext cx="1727953" cy="887581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4BF4AA8B-A421-7EBE-5655-A9DBD2F33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4449" y="2357438"/>
            <a:ext cx="2259013" cy="1519238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40B5F3B9-8A49-37CB-74B3-0B0BFB8E5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8236" y="2085513"/>
            <a:ext cx="1868488" cy="1868488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ADE07161-25A0-9867-F826-679207FF3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236" y="3960433"/>
            <a:ext cx="1868488" cy="1868488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130A3D93-D4DB-FECD-D0AD-9282501C5F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9279" y="3694280"/>
            <a:ext cx="1868488" cy="1868488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4D25D112-2409-807B-62DB-7E1525C80F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3675" y="5389724"/>
            <a:ext cx="1040565" cy="1026278"/>
          </a:xfrm>
          <a:prstGeom prst="rect">
            <a:avLst/>
          </a:prstGeom>
        </p:spPr>
      </p:pic>
      <p:pic>
        <p:nvPicPr>
          <p:cNvPr id="13" name="그림 13">
            <a:extLst>
              <a:ext uri="{FF2B5EF4-FFF2-40B4-BE49-F238E27FC236}">
                <a16:creationId xmlns:a16="http://schemas.microsoft.com/office/drawing/2014/main" id="{14413F21-D1D3-A34D-B114-B91E81A252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6829" y="5349533"/>
            <a:ext cx="1258554" cy="1026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적용기술</a:t>
            </a:r>
          </a:p>
        </p:txBody>
      </p:sp>
      <p:pic>
        <p:nvPicPr>
          <p:cNvPr id="14" name="그림 1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F3DCF980-B032-7FBC-AA57-7237EDA9B6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91467" y="2168686"/>
            <a:ext cx="1289386" cy="12693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t>요구사항 (1/2)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vert="horz" lIns="91440" tIns="45720" rIns="91440" bIns="45720" numCol="1" rtlCol="0" anchor="ctr">
            <a:normAutofit/>
          </a:bodyPr>
          <a:lstStyle/>
          <a:p>
            <a:pPr>
              <a:buNone/>
            </a:pPr>
            <a:r>
              <a:rPr lang="en-US" altLang="ko-KR" sz="2000"/>
              <a:t>1. </a:t>
            </a:r>
            <a:r>
              <a:rPr lang="ko-KR" altLang="en-US" sz="2000"/>
              <a:t>회원관리</a:t>
            </a:r>
            <a:r>
              <a:rPr lang="en-US" altLang="ko-KR" sz="2000"/>
              <a:t>(</a:t>
            </a:r>
            <a:r>
              <a:rPr lang="ko-KR" altLang="en-US" sz="2000"/>
              <a:t>시스템관리자</a:t>
            </a:r>
            <a:r>
              <a:rPr lang="en-US" altLang="ko-KR" sz="2000"/>
              <a:t>)</a:t>
            </a:r>
            <a:endParaRPr lang="ko-KR" altLang="en-US" sz="2000">
              <a:ea typeface="맑은 고딕" panose="020B0503020000020004" pitchFamily="34" charset="-127"/>
            </a:endParaRPr>
          </a:p>
          <a:p>
            <a:pPr>
              <a:buNone/>
            </a:pPr>
            <a:r>
              <a:rPr lang="en-US" altLang="ko-KR" sz="2000"/>
              <a:t>1-1. </a:t>
            </a:r>
            <a:r>
              <a:rPr lang="ko-KR" altLang="en-US" sz="2000"/>
              <a:t>추가</a:t>
            </a:r>
            <a:r>
              <a:rPr lang="en-US" altLang="ko-KR" sz="2000"/>
              <a:t>, </a:t>
            </a:r>
            <a:r>
              <a:rPr lang="ko-KR" altLang="en-US" sz="2000"/>
              <a:t>수정</a:t>
            </a:r>
            <a:r>
              <a:rPr lang="en-US" altLang="ko-KR" sz="2000"/>
              <a:t>, </a:t>
            </a:r>
            <a:r>
              <a:rPr lang="ko-KR" altLang="en-US" sz="2000"/>
              <a:t>삭제</a:t>
            </a:r>
            <a:r>
              <a:rPr lang="en-US" altLang="ko-KR" sz="2000"/>
              <a:t>, </a:t>
            </a:r>
            <a:r>
              <a:rPr lang="ko-KR" altLang="en-US" sz="2000"/>
              <a:t>검색기능 구현</a:t>
            </a:r>
          </a:p>
          <a:p>
            <a:pPr>
              <a:buNone/>
            </a:pPr>
            <a:r>
              <a:rPr lang="en-US" altLang="ko-KR" sz="2000"/>
              <a:t>1-2. </a:t>
            </a:r>
            <a:r>
              <a:rPr lang="ko-KR" altLang="en-US" sz="2000"/>
              <a:t>페이지별 표시 구현</a:t>
            </a:r>
            <a:endParaRPr lang="ko-KR" altLang="en-US" sz="2000">
              <a:cs typeface="Calibri"/>
            </a:endParaRPr>
          </a:p>
          <a:p>
            <a:pPr>
              <a:buNone/>
            </a:pPr>
            <a:endParaRPr lang="ko-KR" altLang="en-US" sz="2000"/>
          </a:p>
          <a:p>
            <a:pPr>
              <a:buNone/>
            </a:pPr>
            <a:r>
              <a:rPr lang="en-US" altLang="ko-KR" sz="2000"/>
              <a:t>2. </a:t>
            </a:r>
            <a:r>
              <a:rPr lang="ko-KR" altLang="en-US" sz="2000"/>
              <a:t>앙케이트 그룹 관리</a:t>
            </a:r>
            <a:r>
              <a:rPr lang="en-US" altLang="ko-KR" sz="2000"/>
              <a:t>(</a:t>
            </a:r>
            <a:r>
              <a:rPr lang="ko-KR" altLang="en-US" sz="2000"/>
              <a:t>시스템관리자</a:t>
            </a:r>
            <a:r>
              <a:rPr lang="en-US" altLang="ko-KR" sz="2000"/>
              <a:t>)</a:t>
            </a:r>
            <a:endParaRPr lang="ko-KR" altLang="en-US" sz="2000">
              <a:cs typeface="Calibri"/>
            </a:endParaRPr>
          </a:p>
          <a:p>
            <a:pPr>
              <a:buNone/>
            </a:pPr>
            <a:r>
              <a:rPr lang="en-US" altLang="ko-KR" sz="2000"/>
              <a:t>2-1. </a:t>
            </a:r>
            <a:r>
              <a:rPr lang="ko-KR" altLang="en-US" sz="2000"/>
              <a:t>추가</a:t>
            </a:r>
            <a:r>
              <a:rPr lang="en-US" altLang="ko-KR" sz="2000"/>
              <a:t>, </a:t>
            </a:r>
            <a:r>
              <a:rPr lang="ko-KR" altLang="en-US" sz="2000"/>
              <a:t>수정</a:t>
            </a:r>
            <a:r>
              <a:rPr lang="en-US" altLang="ko-KR" sz="2000"/>
              <a:t>, </a:t>
            </a:r>
            <a:r>
              <a:rPr lang="ko-KR" altLang="en-US" sz="2000"/>
              <a:t>삭제기능 구현</a:t>
            </a:r>
            <a:endParaRPr lang="ko-KR" altLang="en-US" sz="2000">
              <a:cs typeface="Calibri"/>
            </a:endParaRPr>
          </a:p>
          <a:p>
            <a:pPr>
              <a:buNone/>
            </a:pPr>
            <a:r>
              <a:rPr lang="en-US" altLang="ko-KR" sz="2000"/>
              <a:t>2-2. </a:t>
            </a:r>
            <a:r>
              <a:rPr lang="ko-KR" altLang="en-US" sz="2000"/>
              <a:t>앙케이트 그룹별 관리자를 지정</a:t>
            </a:r>
            <a:endParaRPr lang="ko-KR" altLang="en-US" sz="2000">
              <a:cs typeface="Calibri"/>
            </a:endParaRPr>
          </a:p>
          <a:p>
            <a:pPr>
              <a:buNone/>
            </a:pPr>
            <a:r>
              <a:rPr lang="en-US" altLang="ko-KR" sz="2000"/>
              <a:t>2-3. </a:t>
            </a:r>
            <a:r>
              <a:rPr lang="ko-KR" altLang="en-US" sz="2000"/>
              <a:t>그룹에서 작성가능한 앙케이트 수</a:t>
            </a:r>
            <a:r>
              <a:rPr lang="en-US" altLang="ko-KR" sz="2000"/>
              <a:t>, </a:t>
            </a:r>
            <a:r>
              <a:rPr lang="ko-KR" altLang="en-US" sz="2000"/>
              <a:t>사용기한을 설정
</a:t>
            </a:r>
            <a:endParaRPr lang="ko-KR" altLang="en-US" sz="2000"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t>요구사항 (2/2)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vert="horz" lIns="91440" tIns="45720" rIns="91440" bIns="45720" numCol="1" rtlCol="0" anchor="ctr">
            <a:normAutofit/>
          </a:bodyPr>
          <a:lstStyle/>
          <a:p>
            <a:pPr>
              <a:buNone/>
            </a:pPr>
            <a:r>
              <a:rPr lang="en-US" altLang="ko-KR" sz="2000"/>
              <a:t>3. </a:t>
            </a:r>
            <a:r>
              <a:rPr lang="ko-KR" altLang="en-US" sz="2000"/>
              <a:t>앙케이트 관리</a:t>
            </a:r>
            <a:r>
              <a:rPr lang="en-US" altLang="ko-KR" sz="2000"/>
              <a:t>(</a:t>
            </a:r>
            <a:r>
              <a:rPr lang="ko-KR" altLang="en-US" sz="2000"/>
              <a:t>앙케이트관리자</a:t>
            </a:r>
            <a:r>
              <a:rPr lang="en-US" altLang="ko-KR" sz="2000"/>
              <a:t>)</a:t>
            </a:r>
            <a:endParaRPr lang="ko-KR" altLang="en-US" sz="2000"/>
          </a:p>
          <a:p>
            <a:pPr>
              <a:buNone/>
            </a:pPr>
            <a:r>
              <a:rPr lang="en-US" altLang="ko-KR" sz="2000"/>
              <a:t>3-1. </a:t>
            </a:r>
            <a:r>
              <a:rPr lang="ko-KR" altLang="en-US" sz="2000"/>
              <a:t>추가</a:t>
            </a:r>
            <a:r>
              <a:rPr lang="en-US" altLang="ko-KR" sz="2000"/>
              <a:t>, </a:t>
            </a:r>
            <a:r>
              <a:rPr lang="ko-KR" altLang="en-US" sz="2000"/>
              <a:t>수정</a:t>
            </a:r>
            <a:r>
              <a:rPr lang="en-US" altLang="ko-KR" sz="2000"/>
              <a:t>, </a:t>
            </a:r>
            <a:r>
              <a:rPr lang="ko-KR" altLang="en-US" sz="2000"/>
              <a:t>삭제기능 구현</a:t>
            </a:r>
          </a:p>
          <a:p>
            <a:pPr>
              <a:buNone/>
            </a:pPr>
            <a:r>
              <a:rPr lang="en-US" altLang="ko-KR" sz="2000"/>
              <a:t>3-2. </a:t>
            </a:r>
            <a:r>
              <a:rPr lang="ko-KR" altLang="en-US" sz="2000"/>
              <a:t>해당 앙케이트의 현황 표시</a:t>
            </a:r>
          </a:p>
          <a:p>
            <a:pPr>
              <a:buNone/>
            </a:pPr>
            <a:endParaRPr lang="ko-KR" altLang="en-US" sz="2000">
              <a:cs typeface="Calibri"/>
            </a:endParaRPr>
          </a:p>
          <a:p>
            <a:pPr>
              <a:buNone/>
            </a:pPr>
            <a:r>
              <a:rPr lang="en-US" altLang="ko-KR" sz="2000"/>
              <a:t>4. </a:t>
            </a:r>
            <a:r>
              <a:rPr lang="ko-KR" altLang="en-US" sz="2000"/>
              <a:t>앙케이트 투고</a:t>
            </a:r>
            <a:endParaRPr lang="ko-KR" altLang="en-US" sz="2000">
              <a:cs typeface="Calibri"/>
            </a:endParaRPr>
          </a:p>
          <a:p>
            <a:pPr>
              <a:buNone/>
            </a:pPr>
            <a:r>
              <a:rPr lang="en-US" altLang="ko-KR" sz="2000"/>
              <a:t>4-1. </a:t>
            </a:r>
            <a:r>
              <a:rPr lang="ko-KR" altLang="en-US" sz="2000"/>
              <a:t>유효한 앙케이트 목록 표시</a:t>
            </a:r>
          </a:p>
          <a:p>
            <a:pPr>
              <a:buNone/>
            </a:pPr>
            <a:r>
              <a:rPr lang="en-US" altLang="ko-KR" sz="2000"/>
              <a:t>4-2. </a:t>
            </a:r>
            <a:r>
              <a:rPr lang="ko-KR" altLang="en-US" sz="2000"/>
              <a:t>선택한 앙케이트 투고</a:t>
            </a:r>
            <a:endParaRPr lang="ko-KR" altLang="en-US" sz="2000"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355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274F8E-5B78-C0A2-EF3F-67406F36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데이터베이스 구성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9A6CEF09-863C-3A21-962B-324F46C4B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1094900"/>
            <a:ext cx="7347537" cy="466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50C687-86B5-4248-BEBB-0B59B7977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066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AB885C-4E9D-F42C-C92B-F1055B365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721805"/>
            <a:ext cx="4264888" cy="2221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4200" kern="1200" dirty="0">
                <a:latin typeface="+mj-lt"/>
                <a:ea typeface="맑은 고딕"/>
                <a:cs typeface="+mj-cs"/>
              </a:rPr>
              <a:t>메인 화면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B4CF53-BC95-46A2-B37D-D05450472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82FB6946-B6BC-49D3-BB97-5BB97BCDA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D7D05801-3139-44B5-9BA4-80BF38143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C1285406-A9A8-420E-B8E4-793B60049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B3D20EE-1C4E-4D4C-BCA6-8EDFF7C50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C1515A89-664B-462C-9F5A-1E58EC54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A3161A7D-FA76-4326-BAB9-6E0233A01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AA24BE7B-1AAC-463B-9FEF-7590317F4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56AB4F15-4844-457A-AF46-3D1D1AE34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260C4BD-CAAF-4776-AD3C-8449E475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BFEFE041-1ED6-448D-AB61-539755AB9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1B5294C-A473-487E-B001-D0B9E60E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CB2FBA8-54F5-4AAC-A317-EE8CD705E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260C043C-3DD1-45AE-8C57-3B00D058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2AF05C5C-202A-4D8F-BE6C-10BBC01B0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D5F0CE7E-3C13-48B7-B758-56D1ECF99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62231363-AC94-4C4D-A832-B5F6C25F0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09068F2-E473-4D37-8B86-E277B12CE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9243EA3-CC31-43A5-B7BA-8077D9945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81597D69-9411-4FE0-9741-385ED1D4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EC6CFC5-C230-4B82-B3DA-852FC60C2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6D7553-13D4-D875-5ED6-63155CF0F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66648" y="3531476"/>
            <a:ext cx="4264888" cy="3034862"/>
          </a:xfrm>
        </p:spPr>
        <p:txBody>
          <a:bodyPr vert="horz" lIns="91440" tIns="45720" rIns="91440" bIns="45720" numCol="1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ko-KR" altLang="en-US" sz="1800"/>
              <a:t>관리자 페이지로 가기 위한 관문이자 방문자가 투고할 목록을 볼 수 있는 페이지입니다</a:t>
            </a:r>
            <a:r>
              <a:rPr lang="en-US" altLang="ko-KR" sz="180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altLang="ko-KR" sz="18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ko-KR" altLang="en-US" sz="1800"/>
              <a:t>현제 투고 가능한 앙케이트 목록이 표시됩니다</a:t>
            </a:r>
            <a:r>
              <a:rPr lang="en-US" altLang="ko-KR" sz="1800"/>
              <a:t>.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2B0C1DD-6E33-500D-A69C-703E16A38D1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506" r="1506"/>
          <a:stretch/>
        </p:blipFill>
        <p:spPr>
          <a:xfrm>
            <a:off x="6377040" y="1249353"/>
            <a:ext cx="5526788" cy="43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7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50C687-86B5-4248-BEBB-0B59B7977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066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AB885C-4E9D-F42C-C92B-F1055B365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721805"/>
            <a:ext cx="4264888" cy="2221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sz="4200" dirty="0">
                <a:ea typeface="+mj-lt"/>
                <a:cs typeface="+mj-lt"/>
              </a:rPr>
              <a:t>앙케이트 투고</a:t>
            </a:r>
            <a:endParaRPr lang="ko-KR" dirty="0"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B4CF53-BC95-46A2-B37D-D05450472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82FB6946-B6BC-49D3-BB97-5BB97BCDA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D7D05801-3139-44B5-9BA4-80BF38143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C1285406-A9A8-420E-B8E4-793B60049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B3D20EE-1C4E-4D4C-BCA6-8EDFF7C50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C1515A89-664B-462C-9F5A-1E58EC54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A3161A7D-FA76-4326-BAB9-6E0233A01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AA24BE7B-1AAC-463B-9FEF-7590317F4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56AB4F15-4844-457A-AF46-3D1D1AE34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260C4BD-CAAF-4776-AD3C-8449E475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BFEFE041-1ED6-448D-AB61-539755AB9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1B5294C-A473-487E-B001-D0B9E60E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CB2FBA8-54F5-4AAC-A317-EE8CD705E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260C043C-3DD1-45AE-8C57-3B00D058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2AF05C5C-202A-4D8F-BE6C-10BBC01B0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D5F0CE7E-3C13-48B7-B758-56D1ECF99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62231363-AC94-4C4D-A832-B5F6C25F0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09068F2-E473-4D37-8B86-E277B12CE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9243EA3-CC31-43A5-B7BA-8077D9945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81597D69-9411-4FE0-9741-385ED1D4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EC6CFC5-C230-4B82-B3DA-852FC60C2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6D7553-13D4-D875-5ED6-63155CF0F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66648" y="3531476"/>
            <a:ext cx="4264888" cy="3034862"/>
          </a:xfr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 sz="1800" dirty="0" err="1">
                <a:ea typeface="+mn-lt"/>
                <a:cs typeface="+mn-lt"/>
              </a:rPr>
              <a:t>선택한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앙케이트를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투고할</a:t>
            </a:r>
            <a:r>
              <a:rPr lang="en-US" sz="1800" dirty="0">
                <a:ea typeface="+mn-lt"/>
                <a:cs typeface="+mn-lt"/>
              </a:rPr>
              <a:t> 수 </a:t>
            </a:r>
            <a:r>
              <a:rPr lang="en-US" sz="1800" dirty="0" err="1">
                <a:ea typeface="+mn-lt"/>
                <a:cs typeface="+mn-lt"/>
              </a:rPr>
              <a:t>있습니다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altLang="ko-KR" sz="1800" dirty="0">
              <a:ea typeface="맑은 고딕"/>
              <a:cs typeface="Calibri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2B0C1DD-6E33-500D-A69C-703E16A38D1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453" r="1453"/>
          <a:stretch/>
        </p:blipFill>
        <p:spPr>
          <a:xfrm>
            <a:off x="6377040" y="1249353"/>
            <a:ext cx="5526788" cy="43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14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74473D-D255-80F5-A783-9E971A064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4400" kern="1200" dirty="0">
                <a:latin typeface="+mj-lt"/>
                <a:ea typeface="맑은 고딕"/>
                <a:cs typeface="+mj-cs"/>
              </a:rPr>
              <a:t>회원 등록</a:t>
            </a:r>
            <a:endParaRPr lang="en-US" altLang="ko-KR" sz="4400" kern="1200" dirty="0">
              <a:latin typeface="+mj-lt"/>
              <a:ea typeface="맑은 고딕"/>
              <a:cs typeface="+mj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B0CF4D-8B4C-DDE1-F71A-18A2219B8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400" dirty="0">
                <a:ea typeface="맑은 고딕"/>
              </a:rPr>
              <a:t>회원은 </a:t>
            </a:r>
            <a:endParaRPr lang="en-US" altLang="ko-KR" sz="1400" dirty="0">
              <a:ea typeface="맑은 고딕"/>
              <a:cs typeface="Calibri" panose="020F0502020204030204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맑은 고딕"/>
              </a:rPr>
              <a:t>시스템 관리자</a:t>
            </a:r>
            <a:endParaRPr lang="ko-KR" altLang="en-US" sz="1400" dirty="0">
              <a:ea typeface="맑은 고딕"/>
              <a:cs typeface="Calibri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맑은 고딕"/>
              </a:rPr>
              <a:t>앙케이트 관리자</a:t>
            </a:r>
            <a:endParaRPr lang="ko-KR" altLang="en-US" sz="1400" dirty="0">
              <a:ea typeface="맑은 고딕"/>
              <a:cs typeface="Calibri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맑은 고딕"/>
              </a:rPr>
              <a:t>일반 유저</a:t>
            </a:r>
            <a:endParaRPr lang="ko-KR" altLang="en-US" sz="1400" dirty="0">
              <a:ea typeface="맑은 고딕"/>
              <a:cs typeface="Calibri"/>
            </a:endParaRPr>
          </a:p>
          <a:p>
            <a:r>
              <a:rPr lang="ko-KR" altLang="en-US" sz="1400" dirty="0">
                <a:ea typeface="맑은 고딕"/>
              </a:rPr>
              <a:t>로 분류합니다</a:t>
            </a:r>
            <a:r>
              <a:rPr lang="en-US" altLang="ko-KR" sz="1400" dirty="0">
                <a:ea typeface="맑은 고딕"/>
              </a:rPr>
              <a:t>.</a:t>
            </a:r>
            <a:endParaRPr lang="en-US" altLang="ko-KR" sz="1400" dirty="0">
              <a:ea typeface="맑은 고딕"/>
              <a:cs typeface="Calibri" panose="020F0502020204030204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altLang="ko-KR" sz="1400"/>
          </a:p>
          <a:p>
            <a:r>
              <a:rPr lang="ko-KR" altLang="en-US" sz="1400" dirty="0">
                <a:ea typeface="맑은 고딕"/>
              </a:rPr>
              <a:t>회원 소속을 상위그룹과 하위그룹으로 분할합니다</a:t>
            </a:r>
            <a:r>
              <a:rPr lang="en-US" altLang="ko-KR" sz="1400" dirty="0">
                <a:ea typeface="맑은 고딕"/>
              </a:rPr>
              <a:t>.</a:t>
            </a:r>
            <a:endParaRPr lang="en-US" altLang="ko-KR" sz="1400" dirty="0">
              <a:ea typeface="맑은 고딕"/>
              <a:cs typeface="Calibri" panose="020F0502020204030204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altLang="ko-KR" sz="1400"/>
          </a:p>
          <a:p>
            <a:r>
              <a:rPr lang="en-US" altLang="ko-KR" sz="1400" dirty="0">
                <a:ea typeface="맑은 고딕"/>
              </a:rPr>
              <a:t>※</a:t>
            </a:r>
            <a:r>
              <a:rPr lang="ko-KR" altLang="en-US" sz="1400" dirty="0">
                <a:ea typeface="맑은 고딕"/>
              </a:rPr>
              <a:t>시스템 관리자 권한 필요</a:t>
            </a:r>
            <a:endParaRPr lang="en-US" altLang="ko-KR" sz="1400" dirty="0">
              <a:ea typeface="맑은 고딕"/>
              <a:cs typeface="Calibri" panose="020F0502020204030204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indent="-228600">
              <a:buFont typeface="Arial" panose="020B0604020202020204" pitchFamily="34" charset="0"/>
              <a:buChar char="•"/>
            </a:pPr>
            <a:endParaRPr lang="en-US" altLang="ko-KR" sz="1400"/>
          </a:p>
        </p:txBody>
      </p: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FFFF366-9C0D-6DE8-864E-6DF27A6A63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216" r="1216"/>
          <a:stretch/>
        </p:blipFill>
        <p:spPr>
          <a:xfrm>
            <a:off x="6800986" y="1570841"/>
            <a:ext cx="4747547" cy="37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96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Editing for Docs, Sheets, and Slides Default Theme">
  <a:themeElements>
    <a:clrScheme name="Office Editing for Docs, Sheets, and Slides Defaul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Editing for Docs, Sheets, and Slides Default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Editing for Docs, Sheets, and Slides Default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Editing for Docs, Sheets, and Slides Default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17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Theme</vt:lpstr>
      <vt:lpstr>앙케이트 시스템 v1.0</vt:lpstr>
      <vt:lpstr>시스템 개요</vt:lpstr>
      <vt:lpstr>적용기술</vt:lpstr>
      <vt:lpstr>요구사항 (1/2)</vt:lpstr>
      <vt:lpstr>요구사항 (2/2)</vt:lpstr>
      <vt:lpstr>데이터베이스 구성</vt:lpstr>
      <vt:lpstr>메인 화면</vt:lpstr>
      <vt:lpstr>앙케이트 투고</vt:lpstr>
      <vt:lpstr>회원 등록</vt:lpstr>
      <vt:lpstr>회원 목록</vt:lpstr>
      <vt:lpstr>앙케이트 그룹 등록</vt:lpstr>
      <vt:lpstr>앙케이트 그룹 목록 </vt:lpstr>
      <vt:lpstr>앙케이트 그룹 목록 </vt:lpstr>
      <vt:lpstr>앙케이트 등록</vt:lpstr>
      <vt:lpstr>앙케이트 목록</vt:lpstr>
      <vt:lpstr>앙케이트 목록</vt:lpstr>
      <vt:lpstr>향후 기능추가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앙케이트 시스템 v1.0</dc:title>
  <cp:revision>639</cp:revision>
  <dcterms:modified xsi:type="dcterms:W3CDTF">2022-12-07T05:14:20Z</dcterms:modified>
</cp:coreProperties>
</file>